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media1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2" name="Shape 18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맑은 고딕"/>
      </a:defRPr>
    </a:lvl1pPr>
    <a:lvl2pPr indent="228600" latinLnBrk="0">
      <a:defRPr sz="1200">
        <a:latin typeface="+mj-lt"/>
        <a:ea typeface="+mj-ea"/>
        <a:cs typeface="+mj-cs"/>
        <a:sym typeface="맑은 고딕"/>
      </a:defRPr>
    </a:lvl2pPr>
    <a:lvl3pPr indent="457200" latinLnBrk="0">
      <a:defRPr sz="1200">
        <a:latin typeface="+mj-lt"/>
        <a:ea typeface="+mj-ea"/>
        <a:cs typeface="+mj-cs"/>
        <a:sym typeface="맑은 고딕"/>
      </a:defRPr>
    </a:lvl3pPr>
    <a:lvl4pPr indent="685800" latinLnBrk="0">
      <a:defRPr sz="1200">
        <a:latin typeface="+mj-lt"/>
        <a:ea typeface="+mj-ea"/>
        <a:cs typeface="+mj-cs"/>
        <a:sym typeface="맑은 고딕"/>
      </a:defRPr>
    </a:lvl4pPr>
    <a:lvl5pPr indent="914400" latinLnBrk="0">
      <a:defRPr sz="1200">
        <a:latin typeface="+mj-lt"/>
        <a:ea typeface="+mj-ea"/>
        <a:cs typeface="+mj-cs"/>
        <a:sym typeface="맑은 고딕"/>
      </a:defRPr>
    </a:lvl5pPr>
    <a:lvl6pPr indent="1143000" latinLnBrk="0">
      <a:defRPr sz="1200">
        <a:latin typeface="+mj-lt"/>
        <a:ea typeface="+mj-ea"/>
        <a:cs typeface="+mj-cs"/>
        <a:sym typeface="맑은 고딕"/>
      </a:defRPr>
    </a:lvl6pPr>
    <a:lvl7pPr indent="1371600" latinLnBrk="0">
      <a:defRPr sz="1200">
        <a:latin typeface="+mj-lt"/>
        <a:ea typeface="+mj-ea"/>
        <a:cs typeface="+mj-cs"/>
        <a:sym typeface="맑은 고딕"/>
      </a:defRPr>
    </a:lvl7pPr>
    <a:lvl8pPr indent="1600200" latinLnBrk="0">
      <a:defRPr sz="1200">
        <a:latin typeface="+mj-lt"/>
        <a:ea typeface="+mj-ea"/>
        <a:cs typeface="+mj-cs"/>
        <a:sym typeface="맑은 고딕"/>
      </a:defRPr>
    </a:lvl8pPr>
    <a:lvl9pPr indent="1828800" latinLnBrk="0">
      <a:defRPr sz="1200">
        <a:latin typeface="+mj-lt"/>
        <a:ea typeface="+mj-ea"/>
        <a:cs typeface="+mj-cs"/>
        <a:sym typeface="맑은 고딕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5" name="Shape 1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视频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rcRect l="23646" t="3889" r="23646" b="3889"/>
          <a:stretch>
            <a:fillRect/>
          </a:stretch>
        </p:blipFill>
        <p:spPr>
          <a:xfrm>
            <a:off x="3162300" y="541680"/>
            <a:ext cx="5867400" cy="5774639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幻灯片编号"/>
          <p:cNvSpPr/>
          <p:nvPr>
            <p:ph type="sldNum" sz="quarter" idx="2"/>
          </p:nvPr>
        </p:nvSpPr>
        <p:spPr>
          <a:xfrm>
            <a:off x="8463946" y="6221731"/>
            <a:ext cx="273654" cy="269239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标题文本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93" name="正文级别 1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幻灯片编号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标题文本"/>
          <p:cNvSpPr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102" name="正文级别 1…"/>
          <p:cNvSpPr/>
          <p:nvPr>
            <p:ph type="body" sz="quarter" idx="1"/>
          </p:nvPr>
        </p:nvSpPr>
        <p:spPr>
          <a:xfrm>
            <a:off x="831850" y="4589462"/>
            <a:ext cx="10515600" cy="150018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3" name="幻灯片编号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标题文本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11" name="正文级别 1…"/>
          <p:cNvSpPr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2" name="幻灯片编号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标题文本"/>
          <p:cNvSpPr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20" name="正文级别 1…"/>
          <p:cNvSpPr/>
          <p:nvPr>
            <p:ph type="body" sz="quarter" idx="1"/>
          </p:nvPr>
        </p:nvSpPr>
        <p:spPr>
          <a:xfrm>
            <a:off x="839787" y="1681163"/>
            <a:ext cx="5157790" cy="823914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0">
              <a:buSzTx/>
              <a:buFontTx/>
              <a:buNone/>
              <a:defRPr b="1" sz="2400"/>
            </a:lvl2pPr>
            <a:lvl3pPr marL="0" indent="0">
              <a:buSzTx/>
              <a:buFontTx/>
              <a:buNone/>
              <a:defRPr b="1" sz="2400"/>
            </a:lvl3pPr>
            <a:lvl4pPr marL="0" indent="0">
              <a:buSzTx/>
              <a:buFontTx/>
              <a:buNone/>
              <a:defRPr b="1" sz="2400"/>
            </a:lvl4pPr>
            <a:lvl5pPr marL="0" indent="0">
              <a:buSzTx/>
              <a:buFontTx/>
              <a:buNone/>
              <a:defRPr b="1"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21" name="文本占位符 4"/>
          <p:cNvSpPr/>
          <p:nvPr>
            <p:ph type="body" sz="quarter" idx="13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pPr>
              <a:defRPr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122" name="幻灯片编号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标题文本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30" name="幻灯片编号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幻灯片编号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标题文本"/>
          <p:cNvSpPr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145" name="正文级别 1…"/>
          <p:cNvSpPr/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6" name="文本占位符 3"/>
          <p:cNvSpPr/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147" name="幻灯片编号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标题文本"/>
          <p:cNvSpPr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155" name="图片占位符 2"/>
          <p:cNvSpPr/>
          <p:nvPr>
            <p:ph type="pic" sz="half" idx="13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6" name="正文级别 1…"/>
          <p:cNvSpPr/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7" name="幻灯片编号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标题文本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65" name="正文级别 1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66" name="幻灯片编号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标题文本"/>
          <p:cNvSpPr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74" name="正文级别 1…"/>
          <p:cNvSpPr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75" name="幻灯片编号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rcRect l="24271" t="5185" r="24271" b="63609"/>
          <a:stretch>
            <a:fillRect/>
          </a:stretch>
        </p:blipFill>
        <p:spPr>
          <a:xfrm flipH="1" rot="10800000">
            <a:off x="3022598" y="-2"/>
            <a:ext cx="6146804" cy="2096788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幻灯片编号"/>
          <p:cNvSpPr/>
          <p:nvPr>
            <p:ph type="sldNum" sz="quarter" idx="2"/>
          </p:nvPr>
        </p:nvSpPr>
        <p:spPr>
          <a:xfrm>
            <a:off x="8463946" y="6221731"/>
            <a:ext cx="273654" cy="269239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rcRect l="6547" t="0" r="41786" b="0"/>
          <a:stretch>
            <a:fillRect/>
          </a:stretch>
        </p:blipFill>
        <p:spPr>
          <a:xfrm>
            <a:off x="478970" y="0"/>
            <a:ext cx="6299204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幻灯片编号"/>
          <p:cNvSpPr/>
          <p:nvPr>
            <p:ph type="sldNum" sz="quarter" idx="2"/>
          </p:nvPr>
        </p:nvSpPr>
        <p:spPr>
          <a:xfrm>
            <a:off x="8463946" y="6221731"/>
            <a:ext cx="273654" cy="269239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pic>
        <p:nvPicPr>
          <p:cNvPr id="4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rcRect l="6547" t="0" r="41786" b="0"/>
          <a:stretch>
            <a:fillRect/>
          </a:stretch>
        </p:blipFill>
        <p:spPr>
          <a:xfrm>
            <a:off x="478970" y="0"/>
            <a:ext cx="6299203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幻灯片编号"/>
          <p:cNvSpPr/>
          <p:nvPr>
            <p:ph type="sldNum" sz="quarter" idx="2"/>
          </p:nvPr>
        </p:nvSpPr>
        <p:spPr>
          <a:xfrm>
            <a:off x="8463946" y="6221731"/>
            <a:ext cx="273654" cy="269239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Rectangle 3"/>
          <p:cNvSpPr/>
          <p:nvPr/>
        </p:nvSpPr>
        <p:spPr>
          <a:xfrm>
            <a:off x="0" y="1333500"/>
            <a:ext cx="12192000" cy="5524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50" name="Rectangle 4"/>
          <p:cNvSpPr/>
          <p:nvPr/>
        </p:nvSpPr>
        <p:spPr>
          <a:xfrm>
            <a:off x="0" y="963668"/>
            <a:ext cx="12192000" cy="36695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51" name="幻灯片编号"/>
          <p:cNvSpPr/>
          <p:nvPr>
            <p:ph type="sldNum" sz="quarter" idx="2"/>
          </p:nvPr>
        </p:nvSpPr>
        <p:spPr>
          <a:xfrm>
            <a:off x="8463946" y="6221731"/>
            <a:ext cx="273654" cy="269239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幻灯片编号"/>
          <p:cNvSpPr/>
          <p:nvPr>
            <p:ph type="sldNum" sz="quarter" idx="2"/>
          </p:nvPr>
        </p:nvSpPr>
        <p:spPr>
          <a:xfrm>
            <a:off x="8463946" y="6221731"/>
            <a:ext cx="273654" cy="269239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幻灯片编号"/>
          <p:cNvSpPr/>
          <p:nvPr>
            <p:ph type="sldNum" sz="quarter" idx="2"/>
          </p:nvPr>
        </p:nvSpPr>
        <p:spPr>
          <a:xfrm>
            <a:off x="8463946" y="6221731"/>
            <a:ext cx="273654" cy="269239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5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rcRect l="24271" t="5185" r="24271" b="5185"/>
          <a:stretch>
            <a:fillRect/>
          </a:stretch>
        </p:blipFill>
        <p:spPr>
          <a:xfrm>
            <a:off x="3352798" y="741331"/>
            <a:ext cx="5486403" cy="5375339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幻灯片编号"/>
          <p:cNvSpPr/>
          <p:nvPr>
            <p:ph type="sldNum" sz="quarter" idx="2"/>
          </p:nvPr>
        </p:nvSpPr>
        <p:spPr>
          <a:xfrm>
            <a:off x="8463946" y="6221731"/>
            <a:ext cx="273654" cy="269239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标题文本"/>
          <p:cNvSpPr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84" name="正文级别 1…"/>
          <p:cNvSpPr/>
          <p:nvPr>
            <p:ph type="body" sz="quarter" idx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/>
          <p:nvPr>
            <p:ph type="sldNum" sz="quarter" idx="2"/>
          </p:nvPr>
        </p:nvSpPr>
        <p:spPr>
          <a:xfrm>
            <a:off x="8610600" y="6356350"/>
            <a:ext cx="358411" cy="370838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等线"/>
          <a:ea typeface="等线"/>
          <a:cs typeface="等线"/>
          <a:sym typeface="等线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shenjianli/LibTest" TargetMode="Externa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shenjianli/DialyHelper" TargetMode="External"/><Relationship Id="rId3" Type="http://schemas.openxmlformats.org/officeDocument/2006/relationships/image" Target="../media/image8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Rectangle 110"/>
          <p:cNvSpPr/>
          <p:nvPr/>
        </p:nvSpPr>
        <p:spPr>
          <a:xfrm>
            <a:off x="0" y="963668"/>
            <a:ext cx="1105315" cy="36695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28" name="TextBox 10"/>
          <p:cNvSpPr/>
          <p:nvPr/>
        </p:nvSpPr>
        <p:spPr>
          <a:xfrm>
            <a:off x="1318089" y="961285"/>
            <a:ext cx="1170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作品演示</a:t>
            </a:r>
          </a:p>
        </p:txBody>
      </p:sp>
      <p:pic>
        <p:nvPicPr>
          <p:cNvPr id="229" name="dream_plane_video_540_low.mp4" descr="dream_plane_video_540_low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68797" y="1393042"/>
            <a:ext cx="9454406" cy="53181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prism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992533" fill="hold"/>
                                        <p:tgtEl>
                                          <p:spTgt spid="2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992533"/>
                            </p:stCondLst>
                            <p:childTnLst>
                              <p:par>
                                <p:cTn id="8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mph" nodeType="afterEffect" presetSubtype="0" presetID="26" grpId="3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4" dur="500" fill="hold" tmFilter="0, 0; .2, .5; .8, .5; 1, 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fill="hold" autoRev="1"/>
                                        <p:tgtEl>
                                          <p:spTgt spid="2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20" fill="hold" display="0">
                  <p:stCondLst>
                    <p:cond delay="indefinite"/>
                  </p:stCondLst>
                </p:cTn>
                <p:tgtEl>
                  <p:spTgt spid="229"/>
                </p:tgtEl>
              </p:cMediaNode>
            </p:video>
          </p:childTnLst>
        </p:cTn>
      </p:par>
    </p:tnLst>
    <p:bldLst>
      <p:bldP build="whole" bldLvl="1" animBg="1" rev="0" advAuto="0" spid="228" grpId="3"/>
      <p:bldP build="whole" bldLvl="1" animBg="1" rev="0" advAuto="0" spid="227" grpId="4"/>
      <p:bldP build="whole" bldLvl="1" animBg="1" rev="0" advAuto="0" spid="228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ectangle 110"/>
          <p:cNvSpPr/>
          <p:nvPr/>
        </p:nvSpPr>
        <p:spPr>
          <a:xfrm>
            <a:off x="0" y="963668"/>
            <a:ext cx="1105315" cy="36695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32" name="TextBox 10"/>
          <p:cNvSpPr/>
          <p:nvPr/>
        </p:nvSpPr>
        <p:spPr>
          <a:xfrm>
            <a:off x="1318089" y="961285"/>
            <a:ext cx="1170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创作理念</a:t>
            </a:r>
          </a:p>
        </p:txBody>
      </p:sp>
      <p:sp>
        <p:nvSpPr>
          <p:cNvPr id="233" name="1.为了心中有梦…"/>
          <p:cNvSpPr/>
          <p:nvPr/>
        </p:nvSpPr>
        <p:spPr>
          <a:xfrm>
            <a:off x="405029" y="1611630"/>
            <a:ext cx="11381942" cy="4066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1.为了心中有梦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现象：许多人说A寺许愿很灵验，所以我们都去A寺去许愿，果不其然，我们实现了我们的愿望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原因：难道是A寺真的灵验么？最终我找到了答案，原因是在A寺许的愿望，在他的心中存留的时间较长，实现的梦想的概率也就越大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理念：为了我们心中有梦，所以梦想号每天进行梦想提醒，让梦想长留心中。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2.为了立长志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现象：今天许下了梦想，过一段时间已经忘记了原来许的梦想，又重新许下新的梦想，周而复始，总是有许梦想，却从未真正拥有过梦想 ————— “有志之人立长志，无志之人常立志”，“善始者实繁,克终者盖寡”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理念：为了立长志，为了真正拥有梦想，所以出现了梦想号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45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2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2" grpId="1"/>
      <p:bldP build="whole" bldLvl="1" animBg="1" rev="0" advAuto="0" spid="232" grpId="2"/>
      <p:bldP build="whole" bldLvl="1" animBg="1" rev="0" advAuto="0" spid="231" grpId="3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Rectangle 110"/>
          <p:cNvSpPr/>
          <p:nvPr/>
        </p:nvSpPr>
        <p:spPr>
          <a:xfrm>
            <a:off x="0" y="963668"/>
            <a:ext cx="1105315" cy="36695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36" name="TextBox 10"/>
          <p:cNvSpPr/>
          <p:nvPr/>
        </p:nvSpPr>
        <p:spPr>
          <a:xfrm>
            <a:off x="1318089" y="961285"/>
            <a:ext cx="1170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创作理念</a:t>
            </a:r>
          </a:p>
        </p:txBody>
      </p:sp>
      <p:sp>
        <p:nvSpPr>
          <p:cNvPr id="237" name="3.为了梦想不再孤单…"/>
          <p:cNvSpPr/>
          <p:nvPr/>
        </p:nvSpPr>
        <p:spPr>
          <a:xfrm>
            <a:off x="499714" y="1764029"/>
            <a:ext cx="11192573" cy="192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3.为了梦想不再孤单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现象：由于没有陪伴，梦想夭折在实现的道路上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理念：为了梦想不再孤单，所以梦想号将在你实现梦想的道路上，与你一路同行（通过提醒，及用户对你梦想的点赞，加油语）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2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6" grpId="1"/>
      <p:bldP build="whole" bldLvl="1" animBg="1" rev="0" advAuto="0" spid="236" grpId="2"/>
      <p:bldP build="whole" bldLvl="1" animBg="1" rev="0" advAuto="0" spid="235" grpId="3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Rectangle 110"/>
          <p:cNvSpPr/>
          <p:nvPr/>
        </p:nvSpPr>
        <p:spPr>
          <a:xfrm>
            <a:off x="0" y="963668"/>
            <a:ext cx="1105315" cy="36695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40" name="TextBox 10"/>
          <p:cNvSpPr/>
          <p:nvPr/>
        </p:nvSpPr>
        <p:spPr>
          <a:xfrm>
            <a:off x="1318089" y="961285"/>
            <a:ext cx="1170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技术亮点</a:t>
            </a:r>
          </a:p>
        </p:txBody>
      </p:sp>
      <p:sp>
        <p:nvSpPr>
          <p:cNvPr id="241" name="# 根据网页内容匹配指定的笑话信息…"/>
          <p:cNvSpPr/>
          <p:nvPr/>
        </p:nvSpPr>
        <p:spPr>
          <a:xfrm>
            <a:off x="6473704" y="1880973"/>
            <a:ext cx="3367741" cy="4536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# 根据网页内容匹配指定的笑话信息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def find_jokes(content):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reg = r'&lt;P&gt;[0-9]、(.+?)&lt;/P&gt;'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joke_re = re.compile(reg)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jokes = re.findall(joke_re, content)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return jokes</a:t>
            </a:r>
          </a:p>
          <a:p>
            <a:pPr>
              <a:defRPr sz="13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3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# 打印笑话信息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def print_joke(joke):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if "&lt;BR&gt;" in joke: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        joke_array = joke.split("&lt;BR&gt;")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        for context in joke_array: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                print(context)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else: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        print(joke)</a:t>
            </a:r>
          </a:p>
          <a:p>
            <a:pPr>
              <a:defRPr sz="13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42" name="Python爬虫代码：…"/>
          <p:cNvSpPr/>
          <p:nvPr/>
        </p:nvSpPr>
        <p:spPr>
          <a:xfrm>
            <a:off x="741679" y="2360929"/>
            <a:ext cx="5107977" cy="3088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Python爬虫代码：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# 根据网页上的信息获取链接地址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def get_joke_list(joke_text):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# 使用正则表达式找到所有笑话页面的链接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joke_list = re.findall('/jokehtml/[\w]+/[0-9]+.htm', joke_text) 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return joke_list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# 通过url地址来搜索页面的文本信息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def search_jokes_by_link(link_url):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joke_content = requests.get(link_url)  # 访问第一个链接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joke_content.encoding = 'gbk'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return joke_content.text</a:t>
            </a:r>
          </a:p>
        </p:txBody>
      </p:sp>
      <p:sp>
        <p:nvSpPr>
          <p:cNvPr id="243" name="1.Python爬虫  ----  我要和没有数据的日子说再见"/>
          <p:cNvSpPr/>
          <p:nvPr/>
        </p:nvSpPr>
        <p:spPr>
          <a:xfrm>
            <a:off x="2957704" y="1418485"/>
            <a:ext cx="4994036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r>
              <a:t>1.Python爬虫  ----  我要和没有数据的日子说再见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2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0" grpId="1"/>
      <p:bldP build="whole" bldLvl="1" animBg="1" rev="0" advAuto="0" spid="240" grpId="2"/>
      <p:bldP build="whole" bldLvl="1" animBg="1" rev="0" advAuto="0" spid="239" grpId="3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 110"/>
          <p:cNvSpPr/>
          <p:nvPr/>
        </p:nvSpPr>
        <p:spPr>
          <a:xfrm>
            <a:off x="0" y="963668"/>
            <a:ext cx="1105315" cy="36695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46" name="TextBox 10"/>
          <p:cNvSpPr/>
          <p:nvPr/>
        </p:nvSpPr>
        <p:spPr>
          <a:xfrm>
            <a:off x="1318089" y="961285"/>
            <a:ext cx="1170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技术亮点</a:t>
            </a:r>
          </a:p>
        </p:txBody>
      </p:sp>
      <p:sp>
        <p:nvSpPr>
          <p:cNvPr id="247" name="Python爬虫结果数据"/>
          <p:cNvSpPr/>
          <p:nvPr/>
        </p:nvSpPr>
        <p:spPr>
          <a:xfrm>
            <a:off x="5002281" y="961285"/>
            <a:ext cx="2187435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r>
              <a:t>Python爬虫结果数据</a:t>
            </a:r>
          </a:p>
        </p:txBody>
      </p:sp>
      <p:sp>
        <p:nvSpPr>
          <p:cNvPr id="248" name="梦想开心乐数据：…"/>
          <p:cNvSpPr/>
          <p:nvPr/>
        </p:nvSpPr>
        <p:spPr>
          <a:xfrm>
            <a:off x="449580" y="1400942"/>
            <a:ext cx="7339222" cy="4980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梦想开心乐数据：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男子的去体检，医生说：小伙子，裤子脱了我看看你有没有女朋友。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男子裤子脱了。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医生说：你没女朋友吧。男子好奇：你怎么知道的？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医生说：看到纸屑了，来转过来，让我看看你有没有男朋友！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同事受伤住院，我们几个人一起去探望，天气不错，我们推着轮椅带同事出门晒晒太阳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同事是个乐观的人，跟我们说:不就这点小伤嘛，没事，看我坐坐轮椅给你们来个漂移……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现在我们都在重症监护室门口等着……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员工：老板，每次迟到什么的，你都是扣奖金，扣工资不一样吗？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老板：你的意思我明白。不就是工资给老婆，奖金归你吗？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员工：是啊，老板，那能不能改一下？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老板：不行！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员工：为啥不行啊？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老板：你以为我没老婆，公司的钱我老婆管着，只有奖金是由我支配，从你们身上扣下的，我就可以攒点零花钱</a:t>
            </a:r>
          </a:p>
        </p:txBody>
      </p:sp>
      <p:pic>
        <p:nvPicPr>
          <p:cNvPr id="249" name="dream_joke.png" descr="dream_jok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63539" y="1265443"/>
            <a:ext cx="2953293" cy="52519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2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6" grpId="2"/>
      <p:bldP build="whole" bldLvl="1" animBg="1" rev="0" advAuto="0" spid="245" grpId="3"/>
      <p:bldP build="whole" bldLvl="1" animBg="1" rev="0" advAuto="0" spid="24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Rectangle 110"/>
          <p:cNvSpPr/>
          <p:nvPr/>
        </p:nvSpPr>
        <p:spPr>
          <a:xfrm>
            <a:off x="0" y="963668"/>
            <a:ext cx="1105315" cy="36695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52" name="TextBox 10"/>
          <p:cNvSpPr/>
          <p:nvPr/>
        </p:nvSpPr>
        <p:spPr>
          <a:xfrm>
            <a:off x="1318089" y="961285"/>
            <a:ext cx="1170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技术亮点</a:t>
            </a:r>
          </a:p>
        </p:txBody>
      </p:sp>
      <p:sp>
        <p:nvSpPr>
          <p:cNvPr id="253" name="微信提示提醒代码：…"/>
          <p:cNvSpPr/>
          <p:nvPr/>
        </p:nvSpPr>
        <p:spPr>
          <a:xfrm>
            <a:off x="525779" y="2043428"/>
            <a:ext cx="5251745" cy="4320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微信提示提醒代码：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# 向微信发送消息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def notify_wechat_by_nick_name(msg, nick):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print(msg, nick)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if nick == "" or nick is None: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print("名字为空不进行发送")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else: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print('发消息给：' + nick)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# 想给谁发信息，先查找到这个朋友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users = itchat.search_friends(name=nick)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# 找到UserName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userName = users[0]['UserName']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hint_msg = '[梦想号] 您于' + date + "放飞的梦想：" 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 + content + "呼唤您----" + "实现不梦想，不止是三分钟热度"</a:t>
            </a:r>
          </a:p>
          <a:p>
            <a:pPr lvl="1" indent="457200"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# 然后给他发消息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itchat.send(msg, toUserName=userName)</a:t>
            </a:r>
          </a:p>
        </p:txBody>
      </p:sp>
      <p:sp>
        <p:nvSpPr>
          <p:cNvPr id="254" name="2.微信仿小艾智能提醒 ----  哈哈，再也不会因为忘记重要日子，回家跪键盘啦"/>
          <p:cNvSpPr/>
          <p:nvPr/>
        </p:nvSpPr>
        <p:spPr>
          <a:xfrm>
            <a:off x="2564004" y="1380385"/>
            <a:ext cx="7876428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r>
              <a:t>2.微信仿小艾智能提醒 ----  哈哈，再也不会因为忘记重要日子，回家跪键盘啦</a:t>
            </a:r>
          </a:p>
        </p:txBody>
      </p:sp>
      <p:pic>
        <p:nvPicPr>
          <p:cNvPr id="255" name="dream_hint_5_mins.png" descr="dream_hint_5_min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95239" y="1951140"/>
            <a:ext cx="2654746" cy="47210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2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2" grpId="2"/>
      <p:bldP build="whole" bldLvl="1" animBg="1" rev="0" advAuto="0" spid="251" grpId="3"/>
      <p:bldP build="whole" bldLvl="1" animBg="1" rev="0" advAuto="0" spid="25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Rectangle 110"/>
          <p:cNvSpPr/>
          <p:nvPr/>
        </p:nvSpPr>
        <p:spPr>
          <a:xfrm>
            <a:off x="0" y="963668"/>
            <a:ext cx="1105315" cy="36695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58" name="TextBox 10"/>
          <p:cNvSpPr/>
          <p:nvPr/>
        </p:nvSpPr>
        <p:spPr>
          <a:xfrm>
            <a:off x="1318089" y="961285"/>
            <a:ext cx="1170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技术亮点</a:t>
            </a:r>
          </a:p>
        </p:txBody>
      </p:sp>
      <p:sp>
        <p:nvSpPr>
          <p:cNvPr id="259" name="Rx代码：…"/>
          <p:cNvSpPr/>
          <p:nvPr/>
        </p:nvSpPr>
        <p:spPr>
          <a:xfrm>
            <a:off x="3188190" y="2627629"/>
            <a:ext cx="5815617" cy="2110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Rx代码：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//Rxjava＋retrofit实现网络请求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DreamApi dreamApi = NetClient.retrofit().create(DreamApi.class);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dreamApi.queryDreamInfo().map(new HttpResultFunc&lt;List&lt;Dream&gt;&gt;())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.</a:t>
            </a:r>
            <a:r>
              <a:rPr b="1">
                <a:solidFill>
                  <a:srgbClr val="942192"/>
                </a:solidFill>
              </a:rPr>
              <a:t>subscribeOn(Schedulers.io())</a:t>
            </a:r>
            <a:endParaRPr b="1">
              <a:solidFill>
                <a:srgbClr val="942192"/>
              </a:solidFill>
            </a:endParaRPr>
          </a:p>
          <a:p>
            <a:pPr>
              <a:defRPr b="1" sz="1400">
                <a:solidFill>
                  <a:srgbClr val="942192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.unsubscribeOn(Schedulers.io())</a:t>
            </a:r>
          </a:p>
          <a:p>
            <a:pPr>
              <a:defRPr b="1" sz="1400">
                <a:solidFill>
                  <a:srgbClr val="942192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.observeOn(AndroidSchedulers.mainThread())</a:t>
            </a:r>
          </a:p>
          <a:p>
            <a:pPr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.subscribe(dreamSubscriber);</a:t>
            </a:r>
          </a:p>
        </p:txBody>
      </p:sp>
      <p:sp>
        <p:nvSpPr>
          <p:cNvPr id="260" name="3.RxAndroid RxJava   -----  快速线程切换，使你再也不怕UI卡顿啦"/>
          <p:cNvSpPr/>
          <p:nvPr/>
        </p:nvSpPr>
        <p:spPr>
          <a:xfrm>
            <a:off x="2564004" y="1380385"/>
            <a:ext cx="6772272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r>
              <a:t>3.RxAndroid RxJava   -----  快速线程切换，使你再也不怕UI卡顿啦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2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7" grpId="3"/>
      <p:bldP build="whole" bldLvl="1" animBg="1" rev="0" advAuto="0" spid="258" grpId="1"/>
      <p:bldP build="whole" bldLvl="1" animBg="1" rev="0" advAuto="0" spid="258" grpId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Rectangle 110"/>
          <p:cNvSpPr/>
          <p:nvPr/>
        </p:nvSpPr>
        <p:spPr>
          <a:xfrm>
            <a:off x="0" y="963668"/>
            <a:ext cx="1105315" cy="36695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63" name="TextBox 10"/>
          <p:cNvSpPr/>
          <p:nvPr/>
        </p:nvSpPr>
        <p:spPr>
          <a:xfrm>
            <a:off x="1318089" y="961285"/>
            <a:ext cx="1170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技术亮点</a:t>
            </a:r>
          </a:p>
        </p:txBody>
      </p:sp>
      <p:sp>
        <p:nvSpPr>
          <p:cNvPr id="264" name="使用示例：…"/>
          <p:cNvSpPr/>
          <p:nvPr/>
        </p:nvSpPr>
        <p:spPr>
          <a:xfrm>
            <a:off x="960705" y="2513328"/>
            <a:ext cx="10767787" cy="2402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使用示例：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public class DreamMockTxtService extends MockService{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@Override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public String getJsonData() {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String resultStr =  MockUtils.readFromRaw(DreamApp.getDreamApp(), </a:t>
            </a:r>
            <a:r>
              <a:rPr>
                <a:solidFill>
                  <a:srgbClr val="942192"/>
                </a:solidFill>
              </a:rPr>
              <a:t>R.raw.dream_json</a:t>
            </a:r>
            <a:r>
              <a:t>);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LogUtils.i("获得的json字符串为：" + resultStr);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    return resultStr;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    }</a:t>
            </a:r>
          </a:p>
        </p:txBody>
      </p:sp>
      <p:sp>
        <p:nvSpPr>
          <p:cNvPr id="265" name="4.本地MockService -----   实现Android前台开发与后台的完美分离，再也不用担心宕机啦"/>
          <p:cNvSpPr/>
          <p:nvPr/>
        </p:nvSpPr>
        <p:spPr>
          <a:xfrm>
            <a:off x="1751204" y="1597607"/>
            <a:ext cx="8969421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r>
              <a:t>4.本地MockService -----   实现Android前台开发与后台的完美分离，再也不用担心宕机啦</a:t>
            </a:r>
          </a:p>
        </p:txBody>
      </p:sp>
      <p:sp>
        <p:nvSpPr>
          <p:cNvPr id="266" name="[使用详情](https://github.com/shenjianli/LibTest)"/>
          <p:cNvSpPr/>
          <p:nvPr/>
        </p:nvSpPr>
        <p:spPr>
          <a:xfrm>
            <a:off x="3510279" y="6107429"/>
            <a:ext cx="4906637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+mj-lt"/>
                <a:ea typeface="+mj-ea"/>
                <a:cs typeface="+mj-cs"/>
                <a:sym typeface="맑은 고딕"/>
                <a:hlinkClick r:id="rId2" invalidUrl="" action="" tgtFrame="" tooltip="" history="1" highlightClick="0" endSnd="0"/>
              </a:defRPr>
            </a:lvl1pPr>
          </a:lstStyle>
          <a:p>
            <a:pPr>
              <a:defRPr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[使用详情](https://github.com/shenjianli/LibTest)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26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3" grpId="2"/>
      <p:bldP build="whole" bldLvl="1" animBg="1" rev="0" advAuto="0" spid="262" grpId="3"/>
      <p:bldP build="whole" bldLvl="1" animBg="1" rev="0" advAuto="0" spid="263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Rectangle 110"/>
          <p:cNvSpPr/>
          <p:nvPr/>
        </p:nvSpPr>
        <p:spPr>
          <a:xfrm>
            <a:off x="0" y="963668"/>
            <a:ext cx="1105315" cy="36695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69" name="TextBox 10"/>
          <p:cNvSpPr/>
          <p:nvPr/>
        </p:nvSpPr>
        <p:spPr>
          <a:xfrm>
            <a:off x="1318089" y="961285"/>
            <a:ext cx="1170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大赛拓展</a:t>
            </a:r>
          </a:p>
        </p:txBody>
      </p:sp>
      <p:sp>
        <p:nvSpPr>
          <p:cNvPr id="270" name="大赛终点也是新的起点…"/>
          <p:cNvSpPr/>
          <p:nvPr/>
        </p:nvSpPr>
        <p:spPr>
          <a:xfrm>
            <a:off x="640080" y="2551428"/>
            <a:ext cx="5689277" cy="251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大赛终点也是新的起点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笨鸟助手，每天在指定的时间点，会发送一条微信给用户，提醒用户进行签到，签退，打卡操作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+mj-lt"/>
                <a:ea typeface="+mj-ea"/>
                <a:cs typeface="+mj-cs"/>
                <a:sym typeface="맑은 고딕"/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[使用详情](https://github.com/shenjianli/DialyHelper)</a:t>
            </a:r>
            <a:endParaRPr>
              <a:solidFill>
                <a:srgbClr val="FFFFFF"/>
              </a:solidFill>
            </a:endParaR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目前正在内部测试阶段，欢迎大家报名试用，谢谢！</a:t>
            </a:r>
          </a:p>
        </p:txBody>
      </p:sp>
      <p:sp>
        <p:nvSpPr>
          <p:cNvPr id="271" name="笨鸟助手  -----  自从使用它，经理再也不用担心，我忘记签到，签退啦"/>
          <p:cNvSpPr/>
          <p:nvPr/>
        </p:nvSpPr>
        <p:spPr>
          <a:xfrm>
            <a:off x="2526190" y="1395730"/>
            <a:ext cx="7139617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r>
              <a:t>笨鸟助手  -----  自从使用它，经理再也不用担心，我忘记签到，签退啦</a:t>
            </a:r>
          </a:p>
        </p:txBody>
      </p:sp>
      <p:pic>
        <p:nvPicPr>
          <p:cNvPr id="272" name="sign_in_out.png" descr="sign_in_ou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51693" y="2120573"/>
            <a:ext cx="2615589" cy="4647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26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9" grpId="1"/>
      <p:bldP build="whole" bldLvl="1" animBg="1" rev="0" advAuto="0" spid="269" grpId="2"/>
      <p:bldP build="whole" bldLvl="1" animBg="1" rev="0" advAuto="0" spid="268" grpId="3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Rectangle 110"/>
          <p:cNvSpPr/>
          <p:nvPr/>
        </p:nvSpPr>
        <p:spPr>
          <a:xfrm>
            <a:off x="0" y="963668"/>
            <a:ext cx="1105315" cy="36695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75" name="TextBox 10"/>
          <p:cNvSpPr/>
          <p:nvPr/>
        </p:nvSpPr>
        <p:spPr>
          <a:xfrm>
            <a:off x="1318089" y="961285"/>
            <a:ext cx="6375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祝愿</a:t>
            </a:r>
          </a:p>
        </p:txBody>
      </p:sp>
      <p:sp>
        <p:nvSpPr>
          <p:cNvPr id="276" name="有志者事竞成，破釜沉舟，百二秦关终属楚…"/>
          <p:cNvSpPr/>
          <p:nvPr/>
        </p:nvSpPr>
        <p:spPr>
          <a:xfrm>
            <a:off x="2614929" y="2043429"/>
            <a:ext cx="6962139" cy="160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有志者事竞成，破釜沉舟，百二秦关终属楚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苦心人天不负，卧薪尝胆，三千越甲可吞吴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最后，祝大家在新的一年里，美梦成真，在梦想的道路上一帆风顺！</a:t>
            </a:r>
          </a:p>
        </p:txBody>
      </p:sp>
      <p:sp>
        <p:nvSpPr>
          <p:cNvPr id="277" name="谢谢观赏"/>
          <p:cNvSpPr/>
          <p:nvPr/>
        </p:nvSpPr>
        <p:spPr>
          <a:xfrm>
            <a:off x="4824729" y="4380229"/>
            <a:ext cx="2542539" cy="942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4800"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pPr/>
            <a:r>
              <a:t>谢谢观赏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27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4" grpId="3"/>
      <p:bldP build="whole" bldLvl="1" animBg="1" rev="0" advAuto="0" spid="275" grpId="1"/>
      <p:bldP build="whole" bldLvl="1" animBg="1" rev="0" advAuto="0" spid="275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Rectangle 110"/>
          <p:cNvSpPr/>
          <p:nvPr/>
        </p:nvSpPr>
        <p:spPr>
          <a:xfrm>
            <a:off x="0" y="963668"/>
            <a:ext cx="1105315" cy="366951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188" name="TextBox 10"/>
          <p:cNvSpPr/>
          <p:nvPr/>
        </p:nvSpPr>
        <p:spPr>
          <a:xfrm>
            <a:off x="1318089" y="961285"/>
            <a:ext cx="1170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初赛剪影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18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7" grpId="3"/>
      <p:bldP build="whole" bldLvl="1" animBg="1" rev="0" advAuto="0" spid="188" grpId="1"/>
      <p:bldP build="whole" bldLvl="1" animBg="1" rev="0" advAuto="0" spid="188" grpId="2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Rectangle 1"/>
          <p:cNvSpPr/>
          <p:nvPr/>
        </p:nvSpPr>
        <p:spPr>
          <a:xfrm>
            <a:off x="910771" y="2625880"/>
            <a:ext cx="4806261" cy="759296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  <a:effectLst>
            <a:outerShdw sx="100000" sy="100000" kx="0" ky="0" algn="b" rotWithShape="0" blurRad="88900" dist="88900" dir="5400000">
              <a:srgbClr val="000000">
                <a:alpha val="7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80" name="Rectangle 3"/>
          <p:cNvSpPr/>
          <p:nvPr/>
        </p:nvSpPr>
        <p:spPr>
          <a:xfrm>
            <a:off x="4513943" y="3562301"/>
            <a:ext cx="5299527" cy="512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2400"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秦邵林  任丽贤  王宏娟  王雨康  王恒</a:t>
            </a:r>
          </a:p>
        </p:txBody>
      </p:sp>
      <p:sp>
        <p:nvSpPr>
          <p:cNvPr id="281" name="Straight Connector 4"/>
          <p:cNvSpPr/>
          <p:nvPr/>
        </p:nvSpPr>
        <p:spPr>
          <a:xfrm>
            <a:off x="4590143" y="4178182"/>
            <a:ext cx="5223327" cy="2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2" name="Rectangle 3"/>
          <p:cNvSpPr/>
          <p:nvPr/>
        </p:nvSpPr>
        <p:spPr>
          <a:xfrm>
            <a:off x="4513943" y="4353855"/>
            <a:ext cx="5299527" cy="3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1400">
                <a:solidFill>
                  <a:srgbClr val="F2F2F2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作品简介：作品介绍一句话写这里~</a:t>
            </a:r>
          </a:p>
        </p:txBody>
      </p:sp>
      <p:sp>
        <p:nvSpPr>
          <p:cNvPr id="283" name="文本框 3"/>
          <p:cNvSpPr/>
          <p:nvPr/>
        </p:nvSpPr>
        <p:spPr>
          <a:xfrm>
            <a:off x="2599800" y="2743917"/>
            <a:ext cx="1557241" cy="599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800">
                <a:ln w="95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梦之404</a:t>
            </a:r>
          </a:p>
        </p:txBody>
      </p:sp>
      <p:sp>
        <p:nvSpPr>
          <p:cNvPr id="284" name="文本框 5"/>
          <p:cNvSpPr/>
          <p:nvPr/>
        </p:nvSpPr>
        <p:spPr>
          <a:xfrm>
            <a:off x="4157038" y="2897806"/>
            <a:ext cx="1559995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北农商项目组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prism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9" presetID="15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2" grpId="5"/>
      <p:bldP build="whole" bldLvl="1" animBg="1" rev="0" advAuto="0" spid="283" grpId="2"/>
      <p:bldP build="whole" bldLvl="1" animBg="1" rev="0" advAuto="0" spid="279" grpId="1"/>
      <p:bldP build="whole" bldLvl="1" animBg="1" rev="0" advAuto="0" spid="284" grpId="3"/>
      <p:bldP build="whole" bldLvl="1" animBg="1" rev="0" advAuto="0" spid="280" grpId="4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Rectangle 1"/>
          <p:cNvSpPr/>
          <p:nvPr/>
        </p:nvSpPr>
        <p:spPr>
          <a:xfrm>
            <a:off x="910771" y="2625880"/>
            <a:ext cx="4806261" cy="759296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  <a:effectLst>
            <a:outerShdw sx="100000" sy="100000" kx="0" ky="0" algn="b" rotWithShape="0" blurRad="88900" dist="88900" dir="5400000">
              <a:srgbClr val="000000">
                <a:alpha val="7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87" name="Rectangle 3"/>
          <p:cNvSpPr/>
          <p:nvPr/>
        </p:nvSpPr>
        <p:spPr>
          <a:xfrm>
            <a:off x="4513943" y="3562301"/>
            <a:ext cx="5299527" cy="512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2400"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李梅  赵国刚  张刚  申威  屈卫棋</a:t>
            </a:r>
          </a:p>
        </p:txBody>
      </p:sp>
      <p:sp>
        <p:nvSpPr>
          <p:cNvPr id="288" name="Straight Connector 4"/>
          <p:cNvSpPr/>
          <p:nvPr/>
        </p:nvSpPr>
        <p:spPr>
          <a:xfrm>
            <a:off x="4590143" y="4178182"/>
            <a:ext cx="5223327" cy="2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9" name="Rectangle 3"/>
          <p:cNvSpPr/>
          <p:nvPr/>
        </p:nvSpPr>
        <p:spPr>
          <a:xfrm>
            <a:off x="4513943" y="4353855"/>
            <a:ext cx="5299527" cy="3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1400">
                <a:solidFill>
                  <a:srgbClr val="F2F2F2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作品简介：作品介绍一句话写这里~</a:t>
            </a:r>
          </a:p>
        </p:txBody>
      </p:sp>
      <p:sp>
        <p:nvSpPr>
          <p:cNvPr id="290" name="文本框 3"/>
          <p:cNvSpPr/>
          <p:nvPr/>
        </p:nvSpPr>
        <p:spPr>
          <a:xfrm>
            <a:off x="3167139" y="2743917"/>
            <a:ext cx="1282527" cy="599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800">
                <a:ln w="95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艾梦队</a:t>
            </a:r>
          </a:p>
        </p:txBody>
      </p:sp>
      <p:sp>
        <p:nvSpPr>
          <p:cNvPr id="291" name="文本框 5"/>
          <p:cNvSpPr/>
          <p:nvPr/>
        </p:nvSpPr>
        <p:spPr>
          <a:xfrm>
            <a:off x="4449664" y="2897806"/>
            <a:ext cx="126736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B2B项目组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prism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9" presetID="15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9" grpId="5"/>
      <p:bldP build="whole" bldLvl="1" animBg="1" rev="0" advAuto="0" spid="286" grpId="1"/>
      <p:bldP build="whole" bldLvl="1" animBg="1" rev="0" advAuto="0" spid="291" grpId="3"/>
      <p:bldP build="whole" bldLvl="1" animBg="1" rev="0" advAuto="0" spid="290" grpId="2"/>
      <p:bldP build="whole" bldLvl="1" animBg="1" rev="0" advAuto="0" spid="287" grpId="4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Rectangle 1"/>
          <p:cNvSpPr/>
          <p:nvPr/>
        </p:nvSpPr>
        <p:spPr>
          <a:xfrm>
            <a:off x="910771" y="2625880"/>
            <a:ext cx="4806261" cy="759296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  <a:effectLst>
            <a:outerShdw sx="100000" sy="100000" kx="0" ky="0" algn="b" rotWithShape="0" blurRad="88900" dist="88900" dir="5400000">
              <a:srgbClr val="000000">
                <a:alpha val="7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94" name="Rectangle 3"/>
          <p:cNvSpPr/>
          <p:nvPr/>
        </p:nvSpPr>
        <p:spPr>
          <a:xfrm>
            <a:off x="4513942" y="3562301"/>
            <a:ext cx="5682682" cy="512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2400"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白冰  高飞  刘超  王再壮  李辰煜  李雷全</a:t>
            </a:r>
          </a:p>
        </p:txBody>
      </p:sp>
      <p:sp>
        <p:nvSpPr>
          <p:cNvPr id="295" name="Straight Connector 4"/>
          <p:cNvSpPr/>
          <p:nvPr/>
        </p:nvSpPr>
        <p:spPr>
          <a:xfrm>
            <a:off x="4590143" y="4178182"/>
            <a:ext cx="5223327" cy="2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6" name="Rectangle 3"/>
          <p:cNvSpPr/>
          <p:nvPr/>
        </p:nvSpPr>
        <p:spPr>
          <a:xfrm>
            <a:off x="4513943" y="4353855"/>
            <a:ext cx="5299527" cy="3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1400">
                <a:solidFill>
                  <a:srgbClr val="F2F2F2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作品简介：作品介绍一句话写这里~</a:t>
            </a:r>
          </a:p>
        </p:txBody>
      </p:sp>
      <p:sp>
        <p:nvSpPr>
          <p:cNvPr id="297" name="文本框 3"/>
          <p:cNvSpPr/>
          <p:nvPr/>
        </p:nvSpPr>
        <p:spPr>
          <a:xfrm>
            <a:off x="926075" y="2743917"/>
            <a:ext cx="3413259" cy="561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>
                <a:ln w="95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YiBinJXBANK-安居梦</a:t>
            </a:r>
          </a:p>
        </p:txBody>
      </p:sp>
      <p:sp>
        <p:nvSpPr>
          <p:cNvPr id="298" name="文本框 5"/>
          <p:cNvSpPr/>
          <p:nvPr/>
        </p:nvSpPr>
        <p:spPr>
          <a:xfrm>
            <a:off x="4254093" y="2897806"/>
            <a:ext cx="1462941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宜宾直销项目组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prism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9" presetID="15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3" grpId="1"/>
      <p:bldP build="whole" bldLvl="1" animBg="1" rev="0" advAuto="0" spid="294" grpId="4"/>
      <p:bldP build="whole" bldLvl="1" animBg="1" rev="0" advAuto="0" spid="296" grpId="5"/>
      <p:bldP build="whole" bldLvl="1" animBg="1" rev="0" advAuto="0" spid="297" grpId="2"/>
      <p:bldP build="whole" bldLvl="1" animBg="1" rev="0" advAuto="0" spid="298" grpId="3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Rectangle 110"/>
          <p:cNvSpPr/>
          <p:nvPr/>
        </p:nvSpPr>
        <p:spPr>
          <a:xfrm>
            <a:off x="0" y="963668"/>
            <a:ext cx="1105315" cy="366951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301" name="TextBox 10"/>
          <p:cNvSpPr/>
          <p:nvPr/>
        </p:nvSpPr>
        <p:spPr>
          <a:xfrm>
            <a:off x="1318090" y="961285"/>
            <a:ext cx="2085264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内页-标题写这里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30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1" grpId="1"/>
      <p:bldP build="whole" bldLvl="1" animBg="1" rev="0" advAuto="0" spid="301" grpId="2"/>
      <p:bldP build="whole" bldLvl="1" animBg="1" rev="0" advAuto="0" spid="300" grpId="3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Rectangle 1"/>
          <p:cNvSpPr/>
          <p:nvPr/>
        </p:nvSpPr>
        <p:spPr>
          <a:xfrm>
            <a:off x="3215638" y="3002278"/>
            <a:ext cx="5760723" cy="107823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  <a:effectLst>
            <a:outerShdw sx="100000" sy="100000" kx="0" ky="0" algn="b" rotWithShape="0" blurRad="88900" dist="88900" dir="5400000">
              <a:srgbClr val="000000">
                <a:alpha val="7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304" name="Rectangle 3"/>
          <p:cNvSpPr/>
          <p:nvPr/>
        </p:nvSpPr>
        <p:spPr>
          <a:xfrm>
            <a:off x="3586151" y="3246615"/>
            <a:ext cx="5019699" cy="639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 algn="just">
              <a:defRPr sz="36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 1"/>
          <p:cNvSpPr/>
          <p:nvPr/>
        </p:nvSpPr>
        <p:spPr>
          <a:xfrm>
            <a:off x="910771" y="2625880"/>
            <a:ext cx="4806261" cy="759296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  <a:effectLst>
            <a:outerShdw sx="100000" sy="100000" kx="0" ky="0" algn="b" rotWithShape="0" blurRad="88900" dist="88900" dir="5400000">
              <a:srgbClr val="000000">
                <a:alpha val="7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191" name="Rectangle 3"/>
          <p:cNvSpPr/>
          <p:nvPr/>
        </p:nvSpPr>
        <p:spPr>
          <a:xfrm>
            <a:off x="4513943" y="3562301"/>
            <a:ext cx="5299527" cy="512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2400"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张强伟  毛江卫  赵奕博  翟振可  韩震</a:t>
            </a:r>
          </a:p>
        </p:txBody>
      </p:sp>
      <p:sp>
        <p:nvSpPr>
          <p:cNvPr id="192" name="Straight Connector 4"/>
          <p:cNvSpPr/>
          <p:nvPr/>
        </p:nvSpPr>
        <p:spPr>
          <a:xfrm>
            <a:off x="4590143" y="4178182"/>
            <a:ext cx="5223327" cy="2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3" name="Rectangle 3"/>
          <p:cNvSpPr/>
          <p:nvPr/>
        </p:nvSpPr>
        <p:spPr>
          <a:xfrm>
            <a:off x="4513943" y="4353855"/>
            <a:ext cx="5299527" cy="3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1400">
                <a:solidFill>
                  <a:srgbClr val="F2F2F2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作品简介：作品介绍一句话写这里~</a:t>
            </a:r>
          </a:p>
        </p:txBody>
      </p:sp>
      <p:sp>
        <p:nvSpPr>
          <p:cNvPr id="194" name="文本框 3"/>
          <p:cNvSpPr/>
          <p:nvPr/>
        </p:nvSpPr>
        <p:spPr>
          <a:xfrm>
            <a:off x="910771" y="2793787"/>
            <a:ext cx="3392569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>
                <a:ln w="95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YiBinWangDaiAILover</a:t>
            </a:r>
          </a:p>
        </p:txBody>
      </p:sp>
      <p:sp>
        <p:nvSpPr>
          <p:cNvPr id="195" name="文本框 5"/>
          <p:cNvSpPr/>
          <p:nvPr/>
        </p:nvSpPr>
        <p:spPr>
          <a:xfrm>
            <a:off x="4265021" y="2947676"/>
            <a:ext cx="1439240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宜宾网贷项目组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prism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9" presetID="15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1" grpId="4"/>
      <p:bldP build="whole" bldLvl="1" animBg="1" rev="0" advAuto="0" spid="194" grpId="2"/>
      <p:bldP build="whole" bldLvl="1" animBg="1" rev="0" advAuto="0" spid="190" grpId="1"/>
      <p:bldP build="whole" bldLvl="1" animBg="1" rev="0" advAuto="0" spid="195" grpId="3"/>
      <p:bldP build="whole" bldLvl="1" animBg="1" rev="0" advAuto="0" spid="193" grpId="5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Rectangle 110"/>
          <p:cNvSpPr/>
          <p:nvPr/>
        </p:nvSpPr>
        <p:spPr>
          <a:xfrm>
            <a:off x="0" y="963668"/>
            <a:ext cx="1105315" cy="366951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198" name="TextBox 10"/>
          <p:cNvSpPr/>
          <p:nvPr/>
        </p:nvSpPr>
        <p:spPr>
          <a:xfrm>
            <a:off x="1318089" y="961285"/>
            <a:ext cx="117093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作品演示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19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8" grpId="1"/>
      <p:bldP build="whole" bldLvl="1" animBg="1" rev="0" advAuto="0" spid="198" grpId="2"/>
      <p:bldP build="whole" bldLvl="1" animBg="1" rev="0" advAuto="0" spid="197" grpId="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10"/>
          <p:cNvSpPr/>
          <p:nvPr/>
        </p:nvSpPr>
        <p:spPr>
          <a:xfrm>
            <a:off x="0" y="963668"/>
            <a:ext cx="1105315" cy="366951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01" name="TextBox 10"/>
          <p:cNvSpPr/>
          <p:nvPr/>
        </p:nvSpPr>
        <p:spPr>
          <a:xfrm>
            <a:off x="1318089" y="961285"/>
            <a:ext cx="2339351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创作理念/技术亮点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20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1" grpId="1"/>
      <p:bldP build="whole" bldLvl="1" animBg="1" rev="0" advAuto="0" spid="201" grpId="2"/>
      <p:bldP build="whole" bldLvl="1" animBg="1" rev="0" advAuto="0" spid="200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Rectangle 110"/>
          <p:cNvSpPr/>
          <p:nvPr/>
        </p:nvSpPr>
        <p:spPr>
          <a:xfrm>
            <a:off x="0" y="963668"/>
            <a:ext cx="1105315" cy="366951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04" name="TextBox 10"/>
          <p:cNvSpPr/>
          <p:nvPr/>
        </p:nvSpPr>
        <p:spPr>
          <a:xfrm>
            <a:off x="1318089" y="961285"/>
            <a:ext cx="2339351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pc="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创作理念/技术亮点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2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afterEffect" presetSubtype="0" presetID="26" grpId="2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11" dur="500" fill="hold" tmFilter="0, 0; .2, .5; .8, .5; 1, 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fill="hold" autoRev="1"/>
                                        <p:tgtEl>
                                          <p:spTgt spid="2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4" grpId="1"/>
      <p:bldP build="whole" bldLvl="1" animBg="1" rev="0" advAuto="0" spid="204" grpId="2"/>
      <p:bldP build="whole" bldLvl="1" animBg="1" rev="0" advAuto="0" spid="203" grpId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Rectangle 1"/>
          <p:cNvSpPr/>
          <p:nvPr/>
        </p:nvSpPr>
        <p:spPr>
          <a:xfrm>
            <a:off x="910771" y="2625880"/>
            <a:ext cx="4806261" cy="759296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  <a:effectLst>
            <a:outerShdw sx="100000" sy="100000" kx="0" ky="0" algn="b" rotWithShape="0" blurRad="88900" dist="88900" dir="5400000">
              <a:srgbClr val="000000">
                <a:alpha val="7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07" name="Rectangle 3"/>
          <p:cNvSpPr/>
          <p:nvPr/>
        </p:nvSpPr>
        <p:spPr>
          <a:xfrm>
            <a:off x="4513943" y="3562301"/>
            <a:ext cx="5299527" cy="512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2400"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张强伟  毛江卫  赵奕博  翟振可  韩震</a:t>
            </a:r>
          </a:p>
        </p:txBody>
      </p:sp>
      <p:sp>
        <p:nvSpPr>
          <p:cNvPr id="208" name="Straight Connector 4"/>
          <p:cNvSpPr/>
          <p:nvPr/>
        </p:nvSpPr>
        <p:spPr>
          <a:xfrm>
            <a:off x="4590143" y="4178182"/>
            <a:ext cx="5223327" cy="2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9" name="Rectangle 3"/>
          <p:cNvSpPr/>
          <p:nvPr/>
        </p:nvSpPr>
        <p:spPr>
          <a:xfrm>
            <a:off x="4513943" y="4353855"/>
            <a:ext cx="5299527" cy="3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1400">
                <a:solidFill>
                  <a:srgbClr val="F2F2F2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作品简介：作品介绍一句话写这里~</a:t>
            </a:r>
          </a:p>
        </p:txBody>
      </p:sp>
      <p:sp>
        <p:nvSpPr>
          <p:cNvPr id="210" name="文本框 3"/>
          <p:cNvSpPr/>
          <p:nvPr/>
        </p:nvSpPr>
        <p:spPr>
          <a:xfrm>
            <a:off x="910771" y="2793787"/>
            <a:ext cx="3392569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>
                <a:ln w="95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YiBinWangDaiAILover</a:t>
            </a:r>
          </a:p>
        </p:txBody>
      </p:sp>
      <p:sp>
        <p:nvSpPr>
          <p:cNvPr id="211" name="文本框 5"/>
          <p:cNvSpPr/>
          <p:nvPr/>
        </p:nvSpPr>
        <p:spPr>
          <a:xfrm>
            <a:off x="4265021" y="2947676"/>
            <a:ext cx="1439240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宜宾网贷项目组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prism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9" presetID="15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0" grpId="2"/>
      <p:bldP build="whole" bldLvl="1" animBg="1" rev="0" advAuto="0" spid="211" grpId="3"/>
      <p:bldP build="whole" bldLvl="1" animBg="1" rev="0" advAuto="0" spid="206" grpId="1"/>
      <p:bldP build="whole" bldLvl="1" animBg="1" rev="0" advAuto="0" spid="207" grpId="4"/>
      <p:bldP build="whole" bldLvl="1" animBg="1" rev="0" advAuto="0" spid="209" grpId="5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Rectangle 1"/>
          <p:cNvSpPr/>
          <p:nvPr/>
        </p:nvSpPr>
        <p:spPr>
          <a:xfrm>
            <a:off x="910771" y="2625880"/>
            <a:ext cx="4806261" cy="759296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  <a:effectLst>
            <a:outerShdw sx="100000" sy="100000" kx="0" ky="0" algn="b" rotWithShape="0" blurRad="88900" dist="88900" dir="5400000">
              <a:srgbClr val="000000">
                <a:alpha val="7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14" name="Rectangle 3"/>
          <p:cNvSpPr/>
          <p:nvPr/>
        </p:nvSpPr>
        <p:spPr>
          <a:xfrm>
            <a:off x="4513943" y="3562301"/>
            <a:ext cx="1116391" cy="512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2400"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戚晓永</a:t>
            </a:r>
          </a:p>
        </p:txBody>
      </p:sp>
      <p:sp>
        <p:nvSpPr>
          <p:cNvPr id="215" name="Straight Connector 4"/>
          <p:cNvSpPr/>
          <p:nvPr/>
        </p:nvSpPr>
        <p:spPr>
          <a:xfrm>
            <a:off x="4590143" y="4178182"/>
            <a:ext cx="5223327" cy="2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6" name="Rectangle 3"/>
          <p:cNvSpPr/>
          <p:nvPr/>
        </p:nvSpPr>
        <p:spPr>
          <a:xfrm>
            <a:off x="4513943" y="4353855"/>
            <a:ext cx="5299527" cy="3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1400">
                <a:solidFill>
                  <a:srgbClr val="F2F2F2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作品简介：作品介绍一句话写这里~</a:t>
            </a:r>
          </a:p>
        </p:txBody>
      </p:sp>
      <p:sp>
        <p:nvSpPr>
          <p:cNvPr id="217" name="文本框 3"/>
          <p:cNvSpPr/>
          <p:nvPr/>
        </p:nvSpPr>
        <p:spPr>
          <a:xfrm>
            <a:off x="2703428" y="2746648"/>
            <a:ext cx="1686127" cy="599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800">
                <a:ln w="95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大爱小梦</a:t>
            </a:r>
          </a:p>
        </p:txBody>
      </p:sp>
      <p:sp>
        <p:nvSpPr>
          <p:cNvPr id="218" name="文本框 5"/>
          <p:cNvSpPr/>
          <p:nvPr/>
        </p:nvSpPr>
        <p:spPr>
          <a:xfrm>
            <a:off x="4389554" y="2897806"/>
            <a:ext cx="132747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B2B项目组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prism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9" presetID="15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3" grpId="1"/>
      <p:bldP build="whole" bldLvl="1" animBg="1" rev="0" advAuto="0" spid="216" grpId="5"/>
      <p:bldP build="whole" bldLvl="1" animBg="1" rev="0" advAuto="0" spid="214" grpId="4"/>
      <p:bldP build="whole" bldLvl="1" animBg="1" rev="0" advAuto="0" spid="217" grpId="2"/>
      <p:bldP build="whole" bldLvl="1" animBg="1" rev="0" advAuto="0" spid="218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Rectangle 1"/>
          <p:cNvSpPr/>
          <p:nvPr/>
        </p:nvSpPr>
        <p:spPr>
          <a:xfrm>
            <a:off x="910771" y="2625880"/>
            <a:ext cx="4806261" cy="759296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</a:gradFill>
          <a:ln w="12700">
            <a:miter lim="400000"/>
          </a:ln>
          <a:effectLst>
            <a:outerShdw sx="100000" sy="100000" kx="0" ky="0" algn="b" rotWithShape="0" blurRad="88900" dist="88900" dir="5400000">
              <a:srgbClr val="000000">
                <a:alpha val="7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맑은 고딕"/>
              </a:defRPr>
            </a:pPr>
          </a:p>
        </p:txBody>
      </p:sp>
      <p:sp>
        <p:nvSpPr>
          <p:cNvPr id="221" name="Rectangle 3"/>
          <p:cNvSpPr/>
          <p:nvPr/>
        </p:nvSpPr>
        <p:spPr>
          <a:xfrm>
            <a:off x="4513943" y="3562301"/>
            <a:ext cx="5299527" cy="512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2400"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张勇  申建利  徐达  董亚</a:t>
            </a:r>
          </a:p>
        </p:txBody>
      </p:sp>
      <p:sp>
        <p:nvSpPr>
          <p:cNvPr id="222" name="Straight Connector 4"/>
          <p:cNvSpPr/>
          <p:nvPr/>
        </p:nvSpPr>
        <p:spPr>
          <a:xfrm>
            <a:off x="4590143" y="4178182"/>
            <a:ext cx="5223327" cy="2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3" name="Rectangle 3"/>
          <p:cNvSpPr/>
          <p:nvPr/>
        </p:nvSpPr>
        <p:spPr>
          <a:xfrm>
            <a:off x="4513943" y="4353855"/>
            <a:ext cx="5299527" cy="3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6798" tIns="46798" rIns="46798" bIns="46798">
            <a:spAutoFit/>
          </a:bodyPr>
          <a:lstStyle>
            <a:lvl1pPr>
              <a:defRPr sz="1400">
                <a:solidFill>
                  <a:srgbClr val="F2F2F2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作品简介：在实现梦想的道路上，梦想号与你一路同行</a:t>
            </a:r>
          </a:p>
        </p:txBody>
      </p:sp>
      <p:sp>
        <p:nvSpPr>
          <p:cNvPr id="224" name="文本框 3"/>
          <p:cNvSpPr/>
          <p:nvPr/>
        </p:nvSpPr>
        <p:spPr>
          <a:xfrm>
            <a:off x="3124487" y="2743917"/>
            <a:ext cx="1265068" cy="599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800">
                <a:ln w="95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梦想号</a:t>
            </a:r>
          </a:p>
        </p:txBody>
      </p:sp>
      <p:sp>
        <p:nvSpPr>
          <p:cNvPr id="225" name="文本框 5"/>
          <p:cNvSpPr/>
          <p:nvPr/>
        </p:nvSpPr>
        <p:spPr>
          <a:xfrm>
            <a:off x="4389554" y="2897806"/>
            <a:ext cx="1327479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  <a:latin typeface="Microsoft YaHei Light"/>
                <a:ea typeface="Microsoft YaHei Light"/>
                <a:cs typeface="Microsoft YaHei Light"/>
                <a:sym typeface="Microsoft YaHei Light"/>
              </a:defRPr>
            </a:lvl1pPr>
          </a:lstStyle>
          <a:p>
            <a:pPr/>
            <a:r>
              <a:t>B2C项目组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14:prism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9" presetID="15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0" grpId="1"/>
      <p:bldP build="whole" bldLvl="1" animBg="1" rev="0" advAuto="0" spid="224" grpId="2"/>
      <p:bldP build="whole" bldLvl="1" animBg="1" rev="0" advAuto="0" spid="221" grpId="4"/>
      <p:bldP build="whole" bldLvl="1" animBg="1" rev="0" advAuto="0" spid="223" grpId="5"/>
      <p:bldP build="whole" bldLvl="1" animBg="1" rev="0" advAuto="0" spid="225" grpId="3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